
<file path=[Content_Types].xml><?xml version="1.0" encoding="utf-8"?>
<Types xmlns="http://schemas.openxmlformats.org/package/2006/content-types">
  <Default Extension="tiff" ContentType="image/tif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5"/>
  </p:notesMasterIdLst>
  <p:sldIdLst>
    <p:sldId id="859" r:id="rId3"/>
    <p:sldId id="1140" r:id="rId4"/>
    <p:sldId id="1142" r:id="rId5"/>
    <p:sldId id="1143" r:id="rId6"/>
    <p:sldId id="1151" r:id="rId7"/>
    <p:sldId id="1152" r:id="rId8"/>
    <p:sldId id="1144" r:id="rId9"/>
    <p:sldId id="1153" r:id="rId10"/>
    <p:sldId id="1145" r:id="rId11"/>
    <p:sldId id="1146" r:id="rId12"/>
    <p:sldId id="1154" r:id="rId13"/>
    <p:sldId id="1147" r:id="rId14"/>
  </p:sldIdLst>
  <p:sldSz cx="12190095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 showGuides="1">
      <p:cViewPr varScale="1">
        <p:scale>
          <a:sx n="110" d="100"/>
          <a:sy n="110" d="100"/>
        </p:scale>
        <p:origin x="432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8" Type="http://schemas.openxmlformats.org/officeDocument/2006/relationships/tableStyles" Target="tableStyles.xml"/><Relationship Id="rId17" Type="http://schemas.openxmlformats.org/officeDocument/2006/relationships/viewProps" Target="viewProps.xml"/><Relationship Id="rId16" Type="http://schemas.openxmlformats.org/officeDocument/2006/relationships/presProps" Target="presProps.xml"/><Relationship Id="rId15" Type="http://schemas.openxmlformats.org/officeDocument/2006/relationships/notesMaster" Target="notesMasters/notesMaster1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九年级</a:t>
            </a:r>
            <a:r>
              <a:rPr lang="en-US" altLang="zh-CN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中考 江苏专版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99565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第四部分　真题测评篇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95709"/>
            <a:ext cx="11523345" cy="1069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真题</a:t>
            </a:r>
            <a:r>
              <a:rPr lang="zh-CN" altLang="en-US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训练  </a:t>
            </a:r>
            <a:r>
              <a:rPr lang="en-US" altLang="zh-CN" sz="4800" b="0" dirty="0" smtClean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3</a:t>
            </a:r>
            <a:endParaRPr lang="en-US" altLang="zh-CN" sz="4800" b="0" dirty="0" smtClean="0">
              <a:solidFill>
                <a:srgbClr val="000000"/>
              </a:solidFill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4244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next day, she sat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the following days, she began to talk more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my last class, she came up and gave me the lantern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“So you will always have some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,” she smiled gently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5"/>
          <p:cNvSpPr txBox="1"/>
          <p:nvPr/>
        </p:nvSpPr>
        <p:spPr bwMode="auto">
          <a:xfrm>
            <a:off x="360854" y="2420704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farther	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lower	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closer	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longer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57115" y="2501482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C</a:t>
            </a:r>
            <a:endParaRPr lang="zh-CN" altLang="en-US" dirty="0"/>
          </a:p>
        </p:txBody>
      </p:sp>
      <p:sp>
        <p:nvSpPr>
          <p:cNvPr id="6" name="内容占位符 12"/>
          <p:cNvSpPr txBox="1"/>
          <p:nvPr/>
        </p:nvSpPr>
        <p:spPr bwMode="auto">
          <a:xfrm>
            <a:off x="360854" y="2941017"/>
            <a:ext cx="11485848" cy="27922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考查副词比较级辨析。句意：第二天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她坐得更近了。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farther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更远地；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lower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更低地；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closer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更近地；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longer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更长地。根据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“One girl, Wen, always sat alone in the corner, seldom saying anything.”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之前文总是独自坐在角落里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很少说话；再结合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“In the following days, she began to talk more.”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那天之后她坐得更近了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也更爱说话了。故选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4244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next day, she sat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the following days, she began to talk more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my last class, she came up and gave me the lantern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“So you will always have some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,” she smiled gently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5"/>
          <p:cNvSpPr txBox="1"/>
          <p:nvPr/>
        </p:nvSpPr>
        <p:spPr bwMode="auto">
          <a:xfrm>
            <a:off x="360854" y="2420704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fun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time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light	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hope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57115" y="2492773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C</a:t>
            </a:r>
            <a:endParaRPr lang="zh-CN" altLang="en-US" dirty="0"/>
          </a:p>
        </p:txBody>
      </p:sp>
      <p:sp>
        <p:nvSpPr>
          <p:cNvPr id="6" name="内容占位符 13"/>
          <p:cNvSpPr txBox="1"/>
          <p:nvPr/>
        </p:nvSpPr>
        <p:spPr bwMode="auto">
          <a:xfrm>
            <a:off x="334566" y="2968892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考查名词辨析。句意：这样你就会一直有光。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fun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乐趣；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time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时间；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light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光；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hope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希望。根据上文的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“In my last class, she came up and gave me the lantern.”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灯笼会带来光。故选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4244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came to give light, but found it was quietly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Volunteering isn’t always loud or big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Sometimes, it’s a quiet lantern—shared between the two, and shining in both directions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6"/>
          <p:cNvSpPr txBox="1"/>
          <p:nvPr/>
        </p:nvSpPr>
        <p:spPr bwMode="auto">
          <a:xfrm>
            <a:off x="360854" y="2348880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returned	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collected	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connected	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accepted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65824" y="2449230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A</a:t>
            </a:r>
            <a:endParaRPr lang="zh-CN" altLang="en-US" dirty="0"/>
          </a:p>
        </p:txBody>
      </p:sp>
      <p:sp>
        <p:nvSpPr>
          <p:cNvPr id="6" name="内容占位符 14"/>
          <p:cNvSpPr txBox="1"/>
          <p:nvPr/>
        </p:nvSpPr>
        <p:spPr bwMode="auto">
          <a:xfrm>
            <a:off x="360854" y="2918951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考查动词辨析。句意：我本是来给予光芒的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却发现光芒正被悄然回赠。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return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归还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回报；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collect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收集；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connect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连接；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accept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接受。根据上文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“In my last class, she came up and gave me the lantern.”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文把灯笼给了我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她回赠了我光芒。故选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494637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讲述了一位教师到山村支教的故事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通过一盏灯笼的互动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展现了教育中双向的温暖与意义。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语篇导航-DA.eps" descr="id:2147486413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513928" y="2636912"/>
            <a:ext cx="1651000" cy="40322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1127575"/>
            <a:ext cx="11485848" cy="129331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Light rain continued to fall as I arrived at the mountain village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With a heavy bag on my back, I was excited to teach at a small school here, but a little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What would these students be like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/>
          <p:nvPr/>
        </p:nvSpPr>
        <p:spPr bwMode="auto">
          <a:xfrm>
            <a:off x="360854" y="2348880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bored	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relaxed	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nervous	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surprised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48407" y="2431814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C</a:t>
            </a:r>
            <a:endParaRPr lang="zh-CN" altLang="en-US" dirty="0"/>
          </a:p>
        </p:txBody>
      </p:sp>
      <p:sp>
        <p:nvSpPr>
          <p:cNvPr id="6" name="内容占位符 1"/>
          <p:cNvSpPr txBox="1"/>
          <p:nvPr/>
        </p:nvSpPr>
        <p:spPr bwMode="auto">
          <a:xfrm>
            <a:off x="360854" y="2918951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考查形容词辨析。句意：背着一个沉重的背包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我很兴奋能在这儿的一所小学校教书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但也有点紧张。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bored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厌倦的；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relaxed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放松的；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nervous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紧张的；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surprised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惊讶的。根据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“What would these students be like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因为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不知道自己所教导的学生会是什么样的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所以有点紧张。故选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3" y="746121"/>
            <a:ext cx="11543763" cy="2787326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school had only 18 students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Most were quiet,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ran and laughed at break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One girl, Wen, always sat alone in the corner, seldom saying anything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 my first day in the classroom, I shared with them a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with the words “You are seen” on it and put it up on the wall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Some smiled shyly and some spoke quietly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“That’s why I’m here,” I said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However, Wen didn’t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was just drawing circles on the desk with her finger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2"/>
          <p:cNvSpPr txBox="1"/>
          <p:nvPr/>
        </p:nvSpPr>
        <p:spPr bwMode="auto">
          <a:xfrm>
            <a:off x="360854" y="3501008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though	B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	C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since	D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when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891950" y="3571522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A</a:t>
            </a:r>
            <a:endParaRPr lang="zh-CN" altLang="en-US" dirty="0"/>
          </a:p>
        </p:txBody>
      </p:sp>
      <p:sp>
        <p:nvSpPr>
          <p:cNvPr id="7" name="内容占位符 2"/>
          <p:cNvSpPr txBox="1"/>
          <p:nvPr/>
        </p:nvSpPr>
        <p:spPr bwMode="auto">
          <a:xfrm>
            <a:off x="360854" y="4071263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考查连词辨析。句意：大多数人都很安静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虽然他们在课间也会跑闹嬉戏。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though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虽然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尽管；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所以；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since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自从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以后；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当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时。根据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“Most were quiet... they ran and laughed at break.”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though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引导让步状语从句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虽然他们会在课间时跑闹嬉戏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但大部分人还是很安静的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552472" cy="2781333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school had only 18 students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Most were quiet,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ran and laughed at break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One girl, Wen, always sat alone in the corner, seldom saying anything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 my first day in the classroom, I shared with them a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with the words “You are seen” on it and put it up on the wall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Some smiled shyly and some spoke quietly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“That’s why I’m here,” I said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However, Wen didn’t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was just drawing circles on the desk with her finger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2"/>
          <p:cNvSpPr txBox="1"/>
          <p:nvPr/>
        </p:nvSpPr>
        <p:spPr bwMode="auto">
          <a:xfrm>
            <a:off x="360854" y="3501008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dictionary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poster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cake	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cup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83350" y="3571522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B</a:t>
            </a:r>
            <a:endParaRPr lang="zh-CN" altLang="en-US" dirty="0"/>
          </a:p>
        </p:txBody>
      </p:sp>
      <p:sp>
        <p:nvSpPr>
          <p:cNvPr id="6" name="内容占位符 4"/>
          <p:cNvSpPr txBox="1"/>
          <p:nvPr/>
        </p:nvSpPr>
        <p:spPr bwMode="auto">
          <a:xfrm>
            <a:off x="360854" y="4077072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考查名词辨析。句意：第一天在教室里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我和他们分享了一张印有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你被关注着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字样的海报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并把它贴在了墙上。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dictionary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词典；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poster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海报；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cake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蛋糕；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cup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杯子。根据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“and put it up on the wall”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贴在墙上的应该是海报。故选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6" grpId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2"/>
          <p:cNvSpPr txBox="1"/>
          <p:nvPr/>
        </p:nvSpPr>
        <p:spPr bwMode="auto">
          <a:xfrm>
            <a:off x="360854" y="3501008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stand up	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give up	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wake up	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look up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552472" cy="2781333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school had only 18 students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Most were quiet,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ran and laughed at break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One girl, Wen, always sat alone in the corner, seldom saying anything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 my first day in the classroom, I shared with them a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with the words “You are seen” on it and put it up on the wall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Some smiled shyly and some spoke quietly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“That’s why I’m here,” I said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However, Wen didn’t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was just drawing circles on the desk with her finger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865824" y="3581345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D</a:t>
            </a:r>
            <a:endParaRPr lang="zh-CN" altLang="en-US" dirty="0"/>
          </a:p>
        </p:txBody>
      </p:sp>
      <p:sp>
        <p:nvSpPr>
          <p:cNvPr id="8" name="内容占位符 5"/>
          <p:cNvSpPr txBox="1"/>
          <p:nvPr/>
        </p:nvSpPr>
        <p:spPr bwMode="auto">
          <a:xfrm>
            <a:off x="360854" y="4071079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考查动词短语辨析。句意：然而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文没有抬头。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stand up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站起来；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give up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放弃；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wake up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醒来；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look up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抬头看。根据下文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“She was just drawing circles on the desk with her finger.”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她只是用手指在书桌上画着圆圈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并没有抬起头来看。故选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130246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Days passed quickly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lessons were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planned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children were kind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But my effort seemed to make little difference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was not sure if I was doing anything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3"/>
          <p:cNvSpPr txBox="1"/>
          <p:nvPr/>
        </p:nvSpPr>
        <p:spPr bwMode="auto">
          <a:xfrm>
            <a:off x="360854" y="1844640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slowly	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carefully	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directly	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finally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92060" y="1935426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B</a:t>
            </a:r>
            <a:endParaRPr lang="zh-CN" altLang="en-US" dirty="0"/>
          </a:p>
        </p:txBody>
      </p:sp>
      <p:sp>
        <p:nvSpPr>
          <p:cNvPr id="6" name="内容占位符 6"/>
          <p:cNvSpPr txBox="1"/>
          <p:nvPr/>
        </p:nvSpPr>
        <p:spPr bwMode="auto">
          <a:xfrm>
            <a:off x="360854" y="2392828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考查副词辨析。句意：这些课程都是精心策划的。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slowly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缓慢地；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carefully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仔细地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认真地；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directly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直接地；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finally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最终。根据下文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“my effort...”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非常认真地规划了这些课程。故选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  <p:bldP spid="6" grpId="0"/>
      <p:bldP spid="6" grpId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130246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Days passed quickly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lessons were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planned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children were kind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But my effort seemed to make little difference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was not sure if I was doing anything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3"/>
          <p:cNvSpPr txBox="1"/>
          <p:nvPr/>
        </p:nvSpPr>
        <p:spPr bwMode="auto">
          <a:xfrm>
            <a:off x="360854" y="1844640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4220845" algn="l"/>
                <a:tab pos="6861175" algn="l"/>
                <a:tab pos="7376795" algn="l"/>
                <a:tab pos="940562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simple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interesting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popular	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meaningful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91950" y="1935425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D</a:t>
            </a:r>
            <a:endParaRPr lang="zh-CN" altLang="en-US" dirty="0"/>
          </a:p>
        </p:txBody>
      </p:sp>
      <p:sp>
        <p:nvSpPr>
          <p:cNvPr id="6" name="内容占位符 7"/>
          <p:cNvSpPr txBox="1"/>
          <p:nvPr/>
        </p:nvSpPr>
        <p:spPr bwMode="auto">
          <a:xfrm>
            <a:off x="360854" y="2459326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考查形容词辨析。句意：我不确定自己是否在做有意义的事情。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simple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简单的；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interesting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有趣的；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popular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受欢迎的；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meaningful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有意义的。根据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“But my effort seemed to </a:t>
            </a:r>
            <a:r>
              <a:rPr lang="en-US" altLang="zh-CN" b="1" u="wavy" smtClean="0">
                <a:solidFill>
                  <a:srgbClr val="FF0000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make little difference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的努力似乎收效甚微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甚至不太确定自己做的事情是否有意义。故选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5843522" y="4078813"/>
            <a:ext cx="532633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dirty="0">
                <a:solidFill>
                  <a:srgbClr val="00AEEF"/>
                </a:solidFill>
                <a:cs typeface="Times New Roman" panose="02020603050405020304" pitchFamily="18" charset="0"/>
              </a:rPr>
              <a:t>make</a:t>
            </a:r>
            <a:r>
              <a:rPr lang="en-US" altLang="zh-CN" sz="2400" dirty="0">
                <a:solidFill>
                  <a:srgbClr val="00AEEF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 dirty="0">
                <a:solidFill>
                  <a:srgbClr val="00AEEF"/>
                </a:solidFill>
                <a:cs typeface="Times New Roman" panose="02020603050405020304" pitchFamily="18" charset="0"/>
              </a:rPr>
              <a:t>a</a:t>
            </a:r>
            <a:r>
              <a:rPr lang="en-US" altLang="zh-CN" sz="2400" dirty="0">
                <a:solidFill>
                  <a:srgbClr val="00AEEF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 dirty="0">
                <a:solidFill>
                  <a:srgbClr val="00AEEF"/>
                </a:solidFill>
                <a:cs typeface="Times New Roman" panose="02020603050405020304" pitchFamily="18" charset="0"/>
              </a:rPr>
              <a:t>difference</a:t>
            </a:r>
            <a:r>
              <a:rPr lang="en-US" altLang="zh-CN" sz="2400" dirty="0">
                <a:solidFill>
                  <a:srgbClr val="00AEEF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 dirty="0">
                <a:solidFill>
                  <a:srgbClr val="00AEEF"/>
                </a:solidFill>
                <a:cs typeface="Times New Roman" panose="02020603050405020304" pitchFamily="18" charset="0"/>
              </a:rPr>
              <a:t>to...</a:t>
            </a:r>
            <a:r>
              <a:rPr lang="en-US" altLang="zh-CN" sz="2400" dirty="0">
                <a:solidFill>
                  <a:srgbClr val="00AEEF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sz="2400" dirty="0">
                <a:solidFill>
                  <a:srgbClr val="00AEEF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对</a:t>
            </a:r>
            <a:r>
              <a:rPr lang="en-US" altLang="zh-CN" sz="2400" dirty="0">
                <a:solidFill>
                  <a:srgbClr val="00AEEF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sz="2400" dirty="0">
                <a:solidFill>
                  <a:srgbClr val="00AEEF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产生影响</a:t>
            </a:r>
            <a:endParaRPr lang="zh-CN" altLang="zh-CN" sz="90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289483" y="4111951"/>
            <a:ext cx="564674" cy="44468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4244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 night, a heavy storm caused a power cut, leaving the classroom in darkness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As everyone was frozen, a soft light appeared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was Wen who was holding a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her hand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“We can still read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she whispered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That was the first time I heard her voice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4"/>
          <p:cNvSpPr txBox="1"/>
          <p:nvPr/>
        </p:nvSpPr>
        <p:spPr bwMode="auto">
          <a:xfrm>
            <a:off x="360854" y="2420704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book	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lantern	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candle	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lamp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92059" y="2518900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B</a:t>
            </a:r>
            <a:endParaRPr lang="zh-CN" altLang="en-US" dirty="0"/>
          </a:p>
        </p:txBody>
      </p:sp>
      <p:sp>
        <p:nvSpPr>
          <p:cNvPr id="6" name="内容占位符 11"/>
          <p:cNvSpPr txBox="1"/>
          <p:nvPr/>
        </p:nvSpPr>
        <p:spPr bwMode="auto">
          <a:xfrm>
            <a:off x="334566" y="2968892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考查名词辨析。句意：正当所有人都僵在原地时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一道柔和的光出现了。原来是文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她手里正提着一盏灯笼。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book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书本；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lantern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灯笼；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candle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蜡烛；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lamp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灯。根据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“...she came up and gave me the lantern.”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此处是指灯笼。故选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4825</Words>
  <Application>WPS 演示</Application>
  <PresentationFormat>自定义</PresentationFormat>
  <Paragraphs>88</Paragraphs>
  <Slides>12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22" baseType="lpstr">
      <vt:lpstr>Arial</vt:lpstr>
      <vt:lpstr>宋体</vt:lpstr>
      <vt:lpstr>Wingdings</vt:lpstr>
      <vt:lpstr>Times New Roman</vt:lpstr>
      <vt:lpstr>楷体</vt:lpstr>
      <vt:lpstr>微软雅黑</vt:lpstr>
      <vt:lpstr>黑体</vt:lpstr>
      <vt:lpstr>Arial Unicode MS</vt:lpstr>
      <vt:lpstr>Calibri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zxh</cp:lastModifiedBy>
  <cp:revision>451</cp:revision>
  <dcterms:created xsi:type="dcterms:W3CDTF">2020-11-06T05:24:00Z</dcterms:created>
  <dcterms:modified xsi:type="dcterms:W3CDTF">2025-09-18T09:26:47Z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2052-12.1.0.21915</vt:lpwstr>
  </property>
  <property fmtid="{D5CDD505-2E9C-101B-9397-08002B2CF9AE}" pid="3" name="ICV">
    <vt:lpwstr>B207F8F947BD4B119538054A38B4B296_12</vt:lpwstr>
  </property>
</Properties>
</file>